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5" r:id="rId9"/>
    <p:sldId id="267" r:id="rId10"/>
    <p:sldId id="262" r:id="rId11"/>
    <p:sldId id="268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25"/>
    <p:restoredTop sz="54795"/>
  </p:normalViewPr>
  <p:slideViewPr>
    <p:cSldViewPr snapToGrid="0">
      <p:cViewPr varScale="1">
        <p:scale>
          <a:sx n="66" d="100"/>
          <a:sy n="66" d="100"/>
        </p:scale>
        <p:origin x="2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1C66E-37F8-724D-B510-C0A6B5BE08A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4C28E-71E0-4843-820B-16C18A1EF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17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 everyone, this</a:t>
            </a:r>
            <a:r>
              <a:rPr lang="zh-CN" altLang="en-US" dirty="0"/>
              <a:t> </a:t>
            </a:r>
            <a:r>
              <a:rPr lang="en-US" altLang="zh-CN"/>
              <a:t>is</a:t>
            </a:r>
            <a:r>
              <a:rPr lang="en-US"/>
              <a:t> </a:t>
            </a:r>
            <a:r>
              <a:rPr lang="en-US" dirty="0"/>
              <a:t>XXX</a:t>
            </a:r>
            <a:r>
              <a:rPr lang="zh-CN" altLang="en-US" dirty="0"/>
              <a:t> </a:t>
            </a:r>
            <a:r>
              <a:rPr lang="en-US" dirty="0"/>
              <a:t>from Alibaba Cloud.</a:t>
            </a:r>
          </a:p>
          <a:p>
            <a:endParaRPr lang="en-US" dirty="0"/>
          </a:p>
          <a:p>
            <a:r>
              <a:rPr lang="en-US" dirty="0"/>
              <a:t>Today I will present our work titled "Single-Core Hotspots on Your VNF? Break Them Up!"</a:t>
            </a:r>
          </a:p>
          <a:p>
            <a:endParaRPr lang="en-US" dirty="0"/>
          </a:p>
          <a:p>
            <a:r>
              <a:rPr lang="en-US" dirty="0"/>
              <a:t>This work studies a practical performance issue in cloud network functions: single-core hotspots caused by elephant flows, and presents </a:t>
            </a:r>
            <a:r>
              <a:rPr lang="en-US" dirty="0" err="1"/>
              <a:t>ParaFlowO</a:t>
            </a:r>
            <a:r>
              <a:rPr lang="en-US" dirty="0"/>
              <a:t>, a </a:t>
            </a:r>
            <a:r>
              <a:rPr lang="en-US" dirty="0" err="1"/>
              <a:t>vSwitch</a:t>
            </a:r>
            <a:r>
              <a:rPr lang="en-US" dirty="0"/>
              <a:t>-assisted architecture that enables per-flow parallelism while preserving packet order.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43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</a:t>
            </a:r>
            <a:r>
              <a:rPr lang="zh-CN" altLang="en-US" dirty="0"/>
              <a:t> </a:t>
            </a:r>
            <a:r>
              <a:rPr lang="en-US" altLang="zh-CN" dirty="0"/>
              <a:t>also</a:t>
            </a:r>
            <a:r>
              <a:rPr lang="zh-CN" altLang="en-US" dirty="0"/>
              <a:t> </a:t>
            </a:r>
            <a:r>
              <a:rPr lang="en-US" dirty="0"/>
              <a:t>evaluate whether </a:t>
            </a:r>
            <a:r>
              <a:rPr lang="en-US" dirty="0" err="1"/>
              <a:t>ParaFlowO</a:t>
            </a:r>
            <a:r>
              <a:rPr lang="en-US" dirty="0"/>
              <a:t> can mitigate single-core hotspots.</a:t>
            </a:r>
          </a:p>
          <a:p>
            <a:endParaRPr lang="en-US" dirty="0"/>
          </a:p>
          <a:p>
            <a:r>
              <a:rPr lang="en-US" dirty="0"/>
              <a:t>We simulate a four-core system with one elephant flow and multiple small flows.</a:t>
            </a:r>
          </a:p>
          <a:p>
            <a:endParaRPr lang="en-US" dirty="0"/>
          </a:p>
          <a:p>
            <a:r>
              <a:rPr lang="en-US" dirty="0"/>
              <a:t>Under RSS, the elephant flow is pinned to a single core.</a:t>
            </a:r>
          </a:p>
          <a:p>
            <a:endParaRPr lang="en-US" dirty="0"/>
          </a:p>
          <a:p>
            <a:r>
              <a:rPr lang="en-US" dirty="0"/>
              <a:t>As a result, one core reaches around 80 percent utilization, while other cores remain around 10 percent.</a:t>
            </a:r>
          </a:p>
          <a:p>
            <a:endParaRPr lang="en-US" dirty="0"/>
          </a:p>
          <a:p>
            <a:r>
              <a:rPr lang="en-US" dirty="0"/>
              <a:t>In contrast, </a:t>
            </a:r>
            <a:r>
              <a:rPr lang="en-US" dirty="0" err="1"/>
              <a:t>ParaFlowO</a:t>
            </a:r>
            <a:r>
              <a:rPr lang="en-US" dirty="0"/>
              <a:t> distributes the elephant flow across multiple cores.</a:t>
            </a:r>
          </a:p>
          <a:p>
            <a:endParaRPr lang="en-US" dirty="0"/>
          </a:p>
          <a:p>
            <a:r>
              <a:rPr lang="en-US" dirty="0"/>
              <a:t>All cores achieve approximately 30 percent utilization.</a:t>
            </a:r>
          </a:p>
          <a:p>
            <a:endParaRPr lang="en-US" dirty="0"/>
          </a:p>
          <a:p>
            <a:r>
              <a:rPr lang="en-US" dirty="0"/>
              <a:t>This demonstrates that </a:t>
            </a:r>
            <a:r>
              <a:rPr lang="en-US" dirty="0" err="1"/>
              <a:t>ParaFlowO</a:t>
            </a:r>
            <a:r>
              <a:rPr lang="en-US" dirty="0"/>
              <a:t> can eliminate single-core hotspots without requiring VNF modification.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21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summary, current VNF systems rely on flow affinity to preserve packet ordering and avoid state contention, but this creates single-core hotspots under skewed traffic.</a:t>
            </a:r>
          </a:p>
          <a:p>
            <a:endParaRPr lang="en-US" dirty="0"/>
          </a:p>
          <a:p>
            <a:r>
              <a:rPr lang="en-US" dirty="0" err="1"/>
              <a:t>ParaFlowO</a:t>
            </a:r>
            <a:r>
              <a:rPr lang="en-US" dirty="0"/>
              <a:t> addresses this problem by enabling per-flow parallelism through </a:t>
            </a:r>
            <a:r>
              <a:rPr lang="en-US" dirty="0" err="1"/>
              <a:t>vSwitch</a:t>
            </a:r>
            <a:r>
              <a:rPr lang="en-US" dirty="0"/>
              <a:t>-assisted flow breakup and lightweight packet reordering.</a:t>
            </a:r>
          </a:p>
          <a:p>
            <a:endParaRPr lang="en-US" dirty="0"/>
          </a:p>
          <a:p>
            <a:r>
              <a:rPr lang="en-US" dirty="0"/>
              <a:t>Our preliminary evaluation shows that reordering is not the bottleneck, </a:t>
            </a:r>
            <a:r>
              <a:rPr lang="en-US" dirty="0" err="1"/>
              <a:t>ParaFlowO</a:t>
            </a:r>
            <a:r>
              <a:rPr lang="en-US" dirty="0"/>
              <a:t> can effectively balance CPU utilization, and metadata-only caching significantly reduces memory overhead.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24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Thank you. I am happy to take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47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Network Function Virtualization has become a fundamental technology in modern cloud infrastructure.</a:t>
            </a:r>
          </a:p>
          <a:p>
            <a:endParaRPr lang="en-US" dirty="0"/>
          </a:p>
          <a:p>
            <a:r>
              <a:rPr lang="en-US" dirty="0"/>
              <a:t>Cloud providers deploy many virtualized network functions, such as load balancers, NAT gateways, and firewalls, on general-purpose CPUs inside virtual machines.</a:t>
            </a:r>
          </a:p>
          <a:p>
            <a:endParaRPr lang="en-US" dirty="0"/>
          </a:p>
          <a:p>
            <a:r>
              <a:rPr lang="en-US" dirty="0"/>
              <a:t>Although modern VNFs run on multi-core architectures, most of them still follow a flow-affinity execution model.</a:t>
            </a:r>
          </a:p>
          <a:p>
            <a:endParaRPr lang="en-US" dirty="0"/>
          </a:p>
          <a:p>
            <a:r>
              <a:rPr lang="en-US" dirty="0"/>
              <a:t>That is, packets belonging to the same session or flow are consistently steered to a single CPU core within a VNF instance.</a:t>
            </a:r>
          </a:p>
          <a:p>
            <a:endParaRPr lang="en-US" dirty="0"/>
          </a:p>
          <a:p>
            <a:r>
              <a:rPr lang="en-US" dirty="0"/>
              <a:t>This design choice is mainly driven by two considerations.</a:t>
            </a:r>
          </a:p>
          <a:p>
            <a:endParaRPr lang="en-US" dirty="0"/>
          </a:p>
          <a:p>
            <a:r>
              <a:rPr lang="en-US" dirty="0"/>
              <a:t>First, it avoids packet out-of-order.</a:t>
            </a:r>
          </a:p>
          <a:p>
            <a:endParaRPr lang="en-US" dirty="0"/>
          </a:p>
          <a:p>
            <a:r>
              <a:rPr lang="en-US" dirty="0"/>
              <a:t>If packets from the same flow are processed by multiple cores, the system needs synchronization or software-based reordering, which consumes significant CPU cycles.</a:t>
            </a:r>
          </a:p>
          <a:p>
            <a:endParaRPr lang="en-US" dirty="0"/>
          </a:p>
          <a:p>
            <a:r>
              <a:rPr lang="en-US" dirty="0"/>
              <a:t>Second, it avoids shared-state contention.</a:t>
            </a:r>
          </a:p>
          <a:p>
            <a:endParaRPr lang="en-US" dirty="0"/>
          </a:p>
          <a:p>
            <a:r>
              <a:rPr lang="en-US" dirty="0"/>
              <a:t>Since many VNFs maintain per-flow or per-session states, concurrent accesses from multiple cores may introduce synchronization overhead.</a:t>
            </a:r>
          </a:p>
          <a:p>
            <a:endParaRPr lang="en-US" dirty="0"/>
          </a:p>
          <a:p>
            <a:r>
              <a:rPr lang="en-US" dirty="0"/>
              <a:t>However, this design has a downside.</a:t>
            </a:r>
          </a:p>
          <a:p>
            <a:endParaRPr lang="en-US" dirty="0"/>
          </a:p>
          <a:p>
            <a:r>
              <a:rPr lang="en-US" dirty="0"/>
              <a:t>When traffic is skewed, especially with elephant flows, one core can become overloaded while other cores remain underutilized.</a:t>
            </a:r>
          </a:p>
          <a:p>
            <a:endParaRPr lang="en-US" dirty="0"/>
          </a:p>
          <a:p>
            <a:r>
              <a:rPr lang="en-US" dirty="0"/>
              <a:t>This creates single-core hotspots.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79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problem is not only theoretical.</a:t>
            </a:r>
          </a:p>
          <a:p>
            <a:endParaRPr lang="en-US" dirty="0"/>
          </a:p>
          <a:p>
            <a:r>
              <a:rPr lang="en-US" dirty="0"/>
              <a:t>We observed frequent single-core hotspots in Alibaba Cloud's VNF deployments.</a:t>
            </a:r>
          </a:p>
          <a:p>
            <a:endParaRPr lang="en-US" dirty="0"/>
          </a:p>
          <a:p>
            <a:r>
              <a:rPr lang="en-US" dirty="0"/>
              <a:t>In one example, a fast-path instance had five cores, where one core was reserved for control tasks and four cores handled data-plane processing.</a:t>
            </a:r>
          </a:p>
          <a:p>
            <a:endParaRPr lang="en-US" dirty="0"/>
          </a:p>
          <a:p>
            <a:r>
              <a:rPr lang="en-US" dirty="0"/>
              <a:t>During an elephant flow event, one processing core reached around 50 percent utilization, while the other three remained below 15 percent.</a:t>
            </a:r>
          </a:p>
          <a:p>
            <a:endParaRPr lang="en-US" dirty="0"/>
          </a:p>
          <a:p>
            <a:r>
              <a:rPr lang="en-US" dirty="0"/>
              <a:t>Since the system raises alerts when CPU utilization exceeds a certain threshold, which is 40 percent in this case, this event immediately triggered internal actions.</a:t>
            </a:r>
          </a:p>
          <a:p>
            <a:endParaRPr lang="en-US" dirty="0"/>
          </a:p>
          <a:p>
            <a:r>
              <a:rPr lang="en-US" dirty="0"/>
              <a:t>To understand the broader impact, we analyzed system-wide alert logs over one week.</a:t>
            </a:r>
          </a:p>
          <a:p>
            <a:endParaRPr lang="en-US" dirty="0"/>
          </a:p>
          <a:p>
            <a:r>
              <a:rPr lang="en-US" dirty="0"/>
              <a:t>Single-core hotspot alerts accounted for about 46 percent of top-two severity incidents and occurred more than 2,500 times.</a:t>
            </a:r>
          </a:p>
          <a:p>
            <a:endParaRPr lang="en-US" dirty="0"/>
          </a:p>
          <a:p>
            <a:r>
              <a:rPr lang="en-US" dirty="0"/>
              <a:t>These frequent events introduce operational overhead and affect service quality.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55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Several mechanisms have been proposed to address intra-server load imbalance.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First, static methods such as RSS distribute flows across CPU cores using hash-based mappings.</a:t>
            </a:r>
          </a:p>
          <a:p>
            <a:r>
              <a:rPr lang="en-US" dirty="0"/>
              <a:t>However, they are unaware of runtime traffic dynamics. When elephant flows appear, a single core can still become overloaded.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Dynamic solutions, such as Shenango, Shinjuku, Caladan, </a:t>
            </a:r>
            <a:r>
              <a:rPr lang="en-US" dirty="0" err="1"/>
              <a:t>RingLeader</a:t>
            </a:r>
            <a:r>
              <a:rPr lang="en-US" dirty="0"/>
              <a:t>, and </a:t>
            </a:r>
            <a:r>
              <a:rPr lang="en-US" dirty="0" err="1"/>
              <a:t>isRSS</a:t>
            </a:r>
            <a:r>
              <a:rPr lang="en-US" dirty="0"/>
              <a:t>, introduce runtime scheduling mechanisms to redistribute flows or tasks.</a:t>
            </a:r>
          </a:p>
          <a:p>
            <a:r>
              <a:rPr lang="en-US" dirty="0"/>
              <a:t>These approaches can react to workload changes, but they mainly rely on migration.</a:t>
            </a:r>
          </a:p>
          <a:p>
            <a:r>
              <a:rPr lang="en-US" dirty="0"/>
              <a:t>Migration can move a flow between cores, but it cannot overcome the fundamental limitation of per-core processing capacity.</a:t>
            </a:r>
          </a:p>
          <a:p>
            <a:r>
              <a:rPr lang="en-US" dirty="0"/>
              <a:t>When a small number of elephant flows dominate the traffic, the bottleneck still remains on one CPU core.</a:t>
            </a:r>
          </a:p>
          <a:p>
            <a:endParaRPr lang="en-US" dirty="0"/>
          </a:p>
          <a:p>
            <a:r>
              <a:rPr lang="en-US" dirty="0"/>
              <a:t>Another direction is to directly parallelize packets from the same flow.</a:t>
            </a:r>
          </a:p>
          <a:p>
            <a:r>
              <a:rPr lang="en-US" dirty="0"/>
              <a:t>For example, Sprayer distributes packets across multiple cores to achieve higher parallelism.</a:t>
            </a:r>
          </a:p>
          <a:p>
            <a:r>
              <a:rPr lang="en-US" dirty="0"/>
              <a:t>However, packet-level parallelism naturally introduces packet reordering, which can affect application-level QoS and limits practical deployment.</a:t>
            </a:r>
          </a:p>
          <a:p>
            <a:endParaRPr lang="en-US" dirty="0"/>
          </a:p>
          <a:p>
            <a:r>
              <a:rPr lang="en-US" dirty="0"/>
              <a:t>Therefore, existing approaches cannot simultaneously provide dynamic balancing, true per-flow parallelism, and strong packet ordering guarantees.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64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these observations, we propose </a:t>
            </a:r>
            <a:r>
              <a:rPr lang="en-US" dirty="0" err="1"/>
              <a:t>ParaFlowO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 key idea is to break elephant flows into smaller processing units, parallelize them across multiple CPU cores, and restore packet order before delivery.</a:t>
            </a:r>
          </a:p>
          <a:p>
            <a:endParaRPr lang="en-US" dirty="0"/>
          </a:p>
          <a:p>
            <a:r>
              <a:rPr lang="en-US" dirty="0" err="1"/>
              <a:t>ParaFlowO</a:t>
            </a:r>
            <a:r>
              <a:rPr lang="en-US" dirty="0"/>
              <a:t> introduces two key modules inside the </a:t>
            </a:r>
            <a:r>
              <a:rPr lang="en-US" dirty="0" err="1"/>
              <a:t>vSwitch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a Breakup module at ingress and a Reorder module at egress.</a:t>
            </a:r>
          </a:p>
          <a:p>
            <a:endParaRPr lang="en-US" dirty="0"/>
          </a:p>
          <a:p>
            <a:r>
              <a:rPr lang="en-US" dirty="0"/>
              <a:t>At ingress, the Breakup module detects elephant flows and splits them into </a:t>
            </a:r>
            <a:r>
              <a:rPr lang="en-US" dirty="0" err="1"/>
              <a:t>flowlets</a:t>
            </a:r>
            <a:r>
              <a:rPr lang="en-US" dirty="0"/>
              <a:t> based on time intervals.</a:t>
            </a:r>
          </a:p>
          <a:p>
            <a:endParaRPr lang="en-US" dirty="0"/>
          </a:p>
          <a:p>
            <a:r>
              <a:rPr lang="en-US" dirty="0"/>
              <a:t>It then dispatches these </a:t>
            </a:r>
            <a:r>
              <a:rPr lang="en-US" dirty="0" err="1"/>
              <a:t>flowlets</a:t>
            </a:r>
            <a:r>
              <a:rPr lang="en-US" dirty="0"/>
              <a:t> across different CPU cores.</a:t>
            </a:r>
          </a:p>
          <a:p>
            <a:endParaRPr lang="en-US" dirty="0"/>
          </a:p>
          <a:p>
            <a:r>
              <a:rPr lang="en-US" dirty="0"/>
              <a:t>Specifically, for a flow with </a:t>
            </a:r>
            <a:r>
              <a:rPr lang="en-US" dirty="0" err="1"/>
              <a:t>ParaFlowO</a:t>
            </a:r>
            <a:r>
              <a:rPr lang="en-US" dirty="0"/>
              <a:t> enabled, the </a:t>
            </a:r>
            <a:r>
              <a:rPr lang="en-US" dirty="0" err="1"/>
              <a:t>vSwitch</a:t>
            </a:r>
            <a:r>
              <a:rPr lang="en-US" dirty="0"/>
              <a:t> assigns a reorder queue and packet sequence number.</a:t>
            </a:r>
          </a:p>
          <a:p>
            <a:endParaRPr lang="en-US" dirty="0"/>
          </a:p>
          <a:p>
            <a:r>
              <a:rPr lang="en-US" dirty="0"/>
              <a:t>These metadata allow the system to reconstruct packet order later.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8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enable per-flow parallelism, </a:t>
            </a:r>
            <a:r>
              <a:rPr lang="en-US" dirty="0" err="1"/>
              <a:t>ParaFlowO</a:t>
            </a:r>
            <a:r>
              <a:rPr lang="en-US" dirty="0"/>
              <a:t> uses a </a:t>
            </a:r>
            <a:r>
              <a:rPr lang="en-US" dirty="0" err="1"/>
              <a:t>flowlet</a:t>
            </a:r>
            <a:r>
              <a:rPr lang="en-US" dirty="0"/>
              <a:t>-inspired traffic scattering mechanism.</a:t>
            </a:r>
          </a:p>
          <a:p>
            <a:endParaRPr lang="en-US" dirty="0"/>
          </a:p>
          <a:p>
            <a:r>
              <a:rPr lang="en-US" dirty="0"/>
              <a:t>Instead of assigning a flow permanently to one core, </a:t>
            </a:r>
            <a:r>
              <a:rPr lang="en-US" dirty="0" err="1"/>
              <a:t>ParaFlowO</a:t>
            </a:r>
            <a:r>
              <a:rPr lang="en-US" dirty="0"/>
              <a:t> periodically switches the target core of the flow.</a:t>
            </a:r>
          </a:p>
          <a:p>
            <a:endParaRPr lang="en-US" dirty="0"/>
          </a:p>
          <a:p>
            <a:r>
              <a:rPr lang="en-US" dirty="0"/>
              <a:t>Each flow remains assigned to one RX queue for a fixed interval, and then moves to the next queue.</a:t>
            </a:r>
          </a:p>
          <a:p>
            <a:endParaRPr lang="en-US" dirty="0"/>
          </a:p>
          <a:p>
            <a:r>
              <a:rPr lang="en-US" dirty="0"/>
              <a:t>This creates coarse-grained </a:t>
            </a:r>
            <a:r>
              <a:rPr lang="en-US" dirty="0" err="1"/>
              <a:t>flowlet</a:t>
            </a:r>
            <a:r>
              <a:rPr lang="en-US" dirty="0"/>
              <a:t>-like units without requiring explicit inter-packet gap detection.</a:t>
            </a:r>
          </a:p>
          <a:p>
            <a:endParaRPr lang="en-US" dirty="0"/>
          </a:p>
          <a:p>
            <a:r>
              <a:rPr lang="en-US" dirty="0"/>
              <a:t>The switching interval is dynamically adjusted according to processing delay.</a:t>
            </a:r>
          </a:p>
          <a:p>
            <a:endParaRPr lang="en-US" dirty="0"/>
          </a:p>
          <a:p>
            <a:r>
              <a:rPr lang="en-US" dirty="0"/>
              <a:t>Therefore, </a:t>
            </a:r>
            <a:r>
              <a:rPr lang="en-US" dirty="0" err="1"/>
              <a:t>ParaFlowO</a:t>
            </a:r>
            <a:r>
              <a:rPr lang="en-US" dirty="0"/>
              <a:t> can distribute load across cores while avoiding excessive concurrency on the same flow.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90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egress, </a:t>
            </a:r>
            <a:r>
              <a:rPr lang="en-US" dirty="0" err="1"/>
              <a:t>ParaFlowO</a:t>
            </a:r>
            <a:r>
              <a:rPr lang="en-US" dirty="0"/>
              <a:t> restores packet ordering through a lightweight reordering mechanism.</a:t>
            </a:r>
          </a:p>
          <a:p>
            <a:endParaRPr lang="en-US" dirty="0"/>
          </a:p>
          <a:p>
            <a:r>
              <a:rPr lang="en-US" dirty="0"/>
              <a:t>After packets are processed by different CPU cores, the </a:t>
            </a:r>
            <a:r>
              <a:rPr lang="en-US" dirty="0" err="1"/>
              <a:t>vSwitch</a:t>
            </a:r>
            <a:r>
              <a:rPr lang="en-US" dirty="0"/>
              <a:t> uses the reorder queue ID and packet sequence number to place packets into the correct position.</a:t>
            </a:r>
          </a:p>
          <a:p>
            <a:endParaRPr lang="en-US" dirty="0"/>
          </a:p>
          <a:p>
            <a:r>
              <a:rPr lang="en-US" dirty="0"/>
              <a:t>Once packets arrive in order, or when a timeout occurs, the packet is released through the normal switching pipeline.</a:t>
            </a:r>
          </a:p>
          <a:p>
            <a:endParaRPr lang="en-US" dirty="0"/>
          </a:p>
          <a:p>
            <a:r>
              <a:rPr lang="en-US" dirty="0"/>
              <a:t>To reduce memory overhead, </a:t>
            </a:r>
            <a:r>
              <a:rPr lang="en-US" dirty="0" err="1"/>
              <a:t>ParaFlowO</a:t>
            </a:r>
            <a:r>
              <a:rPr lang="en-US" dirty="0"/>
              <a:t> supports metadata-only caching.</a:t>
            </a:r>
          </a:p>
          <a:p>
            <a:endParaRPr lang="en-US" dirty="0"/>
          </a:p>
          <a:p>
            <a:r>
              <a:rPr lang="en-US" dirty="0"/>
              <a:t>Instead of storing complete packets in the </a:t>
            </a:r>
            <a:r>
              <a:rPr lang="en-US" dirty="0" err="1"/>
              <a:t>vSwitch</a:t>
            </a:r>
            <a:r>
              <a:rPr lang="en-US" dirty="0"/>
              <a:t>, it only stores packet metadata and fetches the full packet when needed.</a:t>
            </a:r>
          </a:p>
          <a:p>
            <a:endParaRPr lang="en-US" dirty="0"/>
          </a:p>
          <a:p>
            <a:r>
              <a:rPr lang="en-US" dirty="0"/>
              <a:t>Is is worth noting that </a:t>
            </a:r>
            <a:r>
              <a:rPr lang="en-US" dirty="0" err="1"/>
              <a:t>ParaFlowO</a:t>
            </a:r>
            <a:r>
              <a:rPr lang="en-US" dirty="0"/>
              <a:t> does not require any modification to VNFs.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93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perform a preliminary evaluation to validate two key design choices.</a:t>
            </a:r>
          </a:p>
          <a:p>
            <a:endParaRPr lang="en-US" dirty="0"/>
          </a:p>
          <a:p>
            <a:r>
              <a:rPr lang="en-US" dirty="0"/>
              <a:t>First, whether reordering becomes a bottleneck.</a:t>
            </a:r>
          </a:p>
          <a:p>
            <a:endParaRPr lang="en-US" dirty="0"/>
          </a:p>
          <a:p>
            <a:r>
              <a:rPr lang="en-US" dirty="0"/>
              <a:t>Second, whether </a:t>
            </a:r>
            <a:r>
              <a:rPr lang="en-US" dirty="0" err="1"/>
              <a:t>ParaFlowO</a:t>
            </a:r>
            <a:r>
              <a:rPr lang="en-US" dirty="0"/>
              <a:t> can balance CPU utilization and eliminate hotspots.</a:t>
            </a:r>
          </a:p>
          <a:p>
            <a:endParaRPr lang="en-US" dirty="0"/>
          </a:p>
          <a:p>
            <a:r>
              <a:rPr lang="en-US" dirty="0"/>
              <a:t>Beside, in our paper, we also show that the memory overhead is acceptable for </a:t>
            </a:r>
            <a:r>
              <a:rPr lang="en-US" dirty="0" err="1"/>
              <a:t>SmartNIC</a:t>
            </a:r>
            <a:r>
              <a:rPr lang="en-US" dirty="0"/>
              <a:t>-based implementation.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27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we evaluate whether packet reordering becomes a bottleneck.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SmartNIC</a:t>
            </a:r>
            <a:r>
              <a:rPr lang="en-US" dirty="0"/>
              <a:t> RISC-V cores, reordering achieves about 4 million packets per second per core.</a:t>
            </a:r>
          </a:p>
          <a:p>
            <a:endParaRPr lang="en-US" dirty="0"/>
          </a:p>
          <a:p>
            <a:r>
              <a:rPr lang="en-US" dirty="0"/>
              <a:t>For comparison, production network functions such as firewalls and NAT gateways typically process around 1 million packets per second per core.</a:t>
            </a:r>
          </a:p>
          <a:p>
            <a:endParaRPr lang="en-US" dirty="0"/>
          </a:p>
          <a:p>
            <a:r>
              <a:rPr lang="en-US" dirty="0"/>
              <a:t>Therefore, although reordering introduces overhead, it is still several times faster than typical NF workloads.</a:t>
            </a:r>
          </a:p>
          <a:p>
            <a:endParaRPr lang="en-US" dirty="0"/>
          </a:p>
          <a:p>
            <a:r>
              <a:rPr lang="en-US" dirty="0"/>
              <a:t>With multiple RISC-V cores, the aggregate throughput can exceed 400 Gbps for large packets.</a:t>
            </a:r>
          </a:p>
          <a:p>
            <a:endParaRPr lang="en-US" dirty="0"/>
          </a:p>
          <a:p>
            <a:r>
              <a:rPr lang="en-US" dirty="0"/>
              <a:t>These results indicate that </a:t>
            </a:r>
            <a:r>
              <a:rPr lang="en-US" dirty="0" err="1"/>
              <a:t>SmartNIC</a:t>
            </a:r>
            <a:r>
              <a:rPr lang="en-US" dirty="0"/>
              <a:t>-based reordering is unlikely to become the system bottleneck.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4C28E-71E0-4843-820B-16C18A1EF0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82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38B6E-70E4-626E-2FF9-B3C9B4EE6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D47C14-6926-2F2D-DC2B-6D8B111B6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64ABC-E2F3-60AF-D9D5-9C4BA12BB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22AC-9769-B740-B29E-C7DC27AE70F5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3C0E9-1E4B-E700-D7DE-D748AD5D0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8D512-9BDB-B72D-9EB4-2BE086146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6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E3A82-C464-13B8-2BDC-DBA7AF96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7D4E9-B5AB-E41B-5B51-D37E6ED9C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C8E2D-58BE-96CD-1CF1-BF3B8CEE3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AC833-1E73-B141-BCBE-57DEBEA52698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AE210-31CD-866A-BD96-F3BF01A52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45B57-AECA-23A2-66D3-02E5C8517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3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7052B0-2A07-7CC8-16D4-45AA6CE5C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5FC59-BFC4-869E-E551-BDD23F462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7DA96-9CD1-6ED1-41D2-2BA9E86DB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5B8C-A945-E344-8C1F-DDF297C90DEB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0EB25-AF0C-CE90-24B3-98AE47E8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4A4DF-91FE-2017-FFE2-2BDAE4FD4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1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53D57-47D1-5426-96AD-A744A0F8F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7693C-245E-EF85-B5BA-076C183B1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98B7C-C9E2-90AC-0346-619F8B958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7563-D617-4546-8C34-663843C1CABF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1A149-F460-5703-4AD2-F3945E67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153E5-E125-DD3E-9B0C-F50C1D99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8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1CF5C-CC99-CA15-04DA-74D5DAA9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74CFD-EAF4-9BEF-92E6-EB8FFEBC9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5B2E3-1716-4746-CBF0-B73B7F3A9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0494-0495-1D4D-9C41-2739D6BF299E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4D6E5-EF35-B2D0-31F4-596E0A2C7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2646A-E8C8-9DAD-E65E-8189681A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5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9551B-7130-137C-5998-07417167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00C06-E553-5475-4508-64022CA32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D1FACF-E8F7-95BB-5991-A2A6C2429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0B35F2-4D09-82EB-0B27-5BD7AD93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5A24E-4398-8E47-8401-AD3E27155056}" type="datetime1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7489B-3E53-9814-7627-450BD059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2301C-5117-43BA-43ED-92CF2878F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83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D4DDB-F42D-6C1F-CBD0-B303E3BAC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BAE95-AAC1-F817-F49B-06ED03204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5CD62-4091-84E4-685E-017DF96EE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CC543-7A42-7C4B-EC7D-2EE141E5E6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7BA02-3E43-12C4-1121-30F014CD2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950A84-EE10-BC57-82E8-44D1FEA13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32B2-412E-CC41-995E-B7B4367ABE08}" type="datetime1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3B4DFF-96E6-50E8-98CF-BC7C9DA45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33896E-5856-D64B-01B8-199C36D1D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0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A5497-C024-FFDB-1540-E1A62AFC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2473F4-CF90-2CC1-45EB-EF604B910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F9DC-F667-AE45-89BC-863DA66D9BDB}" type="datetime1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E7508-3375-728A-3CEB-FBBF5042F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B26D7-E610-BCC9-951C-1BF0046F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4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605381-441A-C9D8-8C49-5815E986B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746-215B-C44F-A48F-E1693319A6E8}" type="datetime1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E640A4-BAF7-572B-6F3A-0692176D2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04B87-74D2-35AA-48BA-0F04ED46E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78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143CD-9645-69E0-D585-86AD4520F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9B08D-A64E-0A56-531F-9EE12FE43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9CB7C-3145-8798-9BC6-0098528C7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143D7-C28E-6159-0757-B1636EC26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4519-C71E-6E48-8494-D08D63ACD007}" type="datetime1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CAE6A-C740-A513-C57F-BE0C27E9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11355-205B-2434-D681-5F295EC3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6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AEE2-2A88-66BD-7E66-03B3F2EB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A65BF-5385-6612-5797-DE8327C453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39FC3-C6C5-F05C-BC46-3B11F0AB6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2A342-B23E-F2F1-4E2A-F6741FD3E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C868-7306-CF47-95CB-335073C9B4EE}" type="datetime1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6D8D2-3377-B6AE-7B16-93970332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8A4F6C-C9BD-6977-143E-AA394EF7E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86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D6038-3224-61B2-C173-71521A518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5FA93-5982-1E16-7E11-C50B5D617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53DCE-CC3F-395F-71BB-A9FF0E7BF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95EE10-A94F-FB45-99B4-93163DAC67E4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6DB51-BA11-8D05-0E88-16A91BA5D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750AA-257B-A092-EC8A-FF21847F9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59F45F-B25B-EB4F-BCB6-3AE5992D8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06BFE-BBC4-2A57-7C5C-ED47E0A6C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0132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Single-Core Hotspots on Your VNF? Break Them Up!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E69D8E-BA53-D105-5E1F-06F76F40F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09807"/>
            <a:ext cx="9144000" cy="1655762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Changgang Zheng, Bowen Yang, Jin Ke, Ye Yang, Enge Song,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Haonan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Li, Zihao Fan,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Mingxin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Li, Yilong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Yisong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Qiao, Jun Liang,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Donglin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Lai,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Bengbeng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Xue, Yang Song, Xing Li, Rong Wen, Zhigang Zong, and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Shunmin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Zhu</a:t>
            </a:r>
          </a:p>
          <a:p>
            <a:r>
              <a:rPr lang="en-US" sz="1800" i="1" dirty="0" err="1">
                <a:latin typeface="Calibri" panose="020F0502020204030204" pitchFamily="34" charset="0"/>
                <a:cs typeface="Calibri" panose="020F0502020204030204" pitchFamily="34" charset="0"/>
              </a:rPr>
              <a:t>alibaba_cloud_network@alibaba-inc.com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Alibaba Cloud - Nexus IN Groupe">
            <a:extLst>
              <a:ext uri="{FF2B5EF4-FFF2-40B4-BE49-F238E27FC236}">
                <a16:creationId xmlns:a16="http://schemas.microsoft.com/office/drawing/2014/main" id="{FCF082E3-1BCD-7124-85D8-87766D77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35950"/>
            <a:ext cx="2475336" cy="14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7DDE223-E569-6458-0F7D-EF018D482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1679" y="4983531"/>
            <a:ext cx="918371" cy="1151391"/>
          </a:xfrm>
          <a:prstGeom prst="rect">
            <a:avLst/>
          </a:prstGeom>
        </p:spPr>
      </p:pic>
      <p:pic>
        <p:nvPicPr>
          <p:cNvPr id="1032" name="Picture 8" descr="Shanghai Jiao Tong University - Wikipedia">
            <a:extLst>
              <a:ext uri="{FF2B5EF4-FFF2-40B4-BE49-F238E27FC236}">
                <a16:creationId xmlns:a16="http://schemas.microsoft.com/office/drawing/2014/main" id="{423DCC41-C82B-939C-C254-F241195B9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23" y="4946202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Zhejiang University - Wikipedia">
            <a:extLst>
              <a:ext uri="{FF2B5EF4-FFF2-40B4-BE49-F238E27FC236}">
                <a16:creationId xmlns:a16="http://schemas.microsoft.com/office/drawing/2014/main" id="{526EEDF4-6C3C-FA48-C9A2-86E2A2058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005" y="4835950"/>
            <a:ext cx="1377097" cy="137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F2F9EF5-99ED-6658-36B6-9BA6A4E69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522" y="4879764"/>
            <a:ext cx="1261071" cy="126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7C1E18DC-9747-F86C-64B5-847903DA4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31" y="268738"/>
            <a:ext cx="1728131" cy="125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8323E9-2853-EDA1-EF8B-FFF352408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99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EAE1-E73B-CC2E-72BC-6FA2071D4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CFABD7-40CA-A13B-4696-84DDB619E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566" y="2859670"/>
            <a:ext cx="3200400" cy="3000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2A11F8-6326-AEF2-D809-1B9E551BE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683" y="2859670"/>
            <a:ext cx="3200400" cy="30003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E294EB-31A5-315F-8CFD-2BA7F6F7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ParaFlowO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Eliminates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Single-Core Hotspots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864C8-D63D-F86B-4B52-55B689F9F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Elephant flows are distributed across cores using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6B006-E18B-87D9-4D83-6C1A56EC4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10</a:t>
            </a:fld>
            <a:endParaRPr lang="en-US"/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7980B733-8FD8-6F6B-F515-1E78C6AB090D}"/>
              </a:ext>
            </a:extLst>
          </p:cNvPr>
          <p:cNvSpPr/>
          <p:nvPr/>
        </p:nvSpPr>
        <p:spPr>
          <a:xfrm rot="16200000">
            <a:off x="5518148" y="3860236"/>
            <a:ext cx="405353" cy="59388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03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21A94-EDBE-A0C5-8491-035B49817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0DCFC-74BC-CA78-A473-09A13EB68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879D9-C5CB-82A6-B777-33BA36E42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Single-core hotspots limit VNF scalability.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ParaFlowO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enables per-flow parallelism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through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vSwitch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-assisted breakup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scattering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and reordering.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Preliminary results show feasibility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high-throughput cloud VNFs.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CFEE3-EBA3-3B24-A364-87E6B325A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0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90271-85FE-5E1A-5013-0A3CF56C3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7E1A0-4B5D-E412-4840-39CFB35EA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7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Flow Scattering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 Affinity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Preserve Packet Ordering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Changgang Zheng, Bowen Yang, Jin Ke, Ye Yang, Enge Song,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Haonan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Li, Zihao Fan,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Mingxin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Li, Yilong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Yisong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Qiao, Jun Liang,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Donglin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Lai,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Bengbeng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Xue, Yang Song, Xing Li, Rong Wen, Zhigang Zong, and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Shunmin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Zhu</a:t>
            </a:r>
          </a:p>
          <a:p>
            <a:pPr marL="0" indent="0" algn="ctr">
              <a:buNone/>
            </a:pPr>
            <a:r>
              <a:rPr lang="en-US" sz="1800" i="1" dirty="0" err="1">
                <a:latin typeface="Calibri" panose="020F0502020204030204" pitchFamily="34" charset="0"/>
                <a:cs typeface="Calibri" panose="020F0502020204030204" pitchFamily="34" charset="0"/>
              </a:rPr>
              <a:t>alibaba_cloud_network@alibaba-inc.com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00E1C-A129-62DD-4EE2-712911EA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12</a:t>
            </a:fld>
            <a:endParaRPr lang="en-US"/>
          </a:p>
        </p:txBody>
      </p:sp>
      <p:pic>
        <p:nvPicPr>
          <p:cNvPr id="11" name="Picture 2" descr="Alibaba Cloud - Nexus IN Groupe">
            <a:extLst>
              <a:ext uri="{FF2B5EF4-FFF2-40B4-BE49-F238E27FC236}">
                <a16:creationId xmlns:a16="http://schemas.microsoft.com/office/drawing/2014/main" id="{ED4EEA45-7DE1-C3B9-C2E6-2429EC11B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35950"/>
            <a:ext cx="2475336" cy="14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6C2BBEC-706B-4E3F-8FBF-61FD34E61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1679" y="4983531"/>
            <a:ext cx="918371" cy="1151391"/>
          </a:xfrm>
          <a:prstGeom prst="rect">
            <a:avLst/>
          </a:prstGeom>
        </p:spPr>
      </p:pic>
      <p:pic>
        <p:nvPicPr>
          <p:cNvPr id="13" name="Picture 8" descr="Shanghai Jiao Tong University - Wikipedia">
            <a:extLst>
              <a:ext uri="{FF2B5EF4-FFF2-40B4-BE49-F238E27FC236}">
                <a16:creationId xmlns:a16="http://schemas.microsoft.com/office/drawing/2014/main" id="{B512F0C4-E458-E420-7647-4AE9D6538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23" y="4946202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Zhejiang University - Wikipedia">
            <a:extLst>
              <a:ext uri="{FF2B5EF4-FFF2-40B4-BE49-F238E27FC236}">
                <a16:creationId xmlns:a16="http://schemas.microsoft.com/office/drawing/2014/main" id="{5F4CAB83-F38F-F06F-338A-D1A69F909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005" y="4835950"/>
            <a:ext cx="1377097" cy="137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808E4D6-437F-E423-1C2A-F8BD19D8B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522" y="4879764"/>
            <a:ext cx="1261071" cy="126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2773E38-DD3B-B944-7876-5D454878AE8F}"/>
              </a:ext>
            </a:extLst>
          </p:cNvPr>
          <p:cNvSpPr txBox="1">
            <a:spLocks/>
          </p:cNvSpPr>
          <p:nvPr/>
        </p:nvSpPr>
        <p:spPr>
          <a:xfrm>
            <a:off x="1524000" y="830132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Single-Core Hotspots on Your VNF? Break Them Up!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A6F048-3B1D-7E85-B483-6F2BA20F5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31" y="268738"/>
            <a:ext cx="1728131" cy="125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108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7075-3D1C-15F2-3531-CBE5B47E5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Flow Affinity Causes Single-Core Bottlenecks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B2DA97-78A2-C7EB-796E-C81CE66CC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56654" y="3885700"/>
            <a:ext cx="6576775" cy="2291263"/>
          </a:xfr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581174-E9A4-A8D9-0DD5-0EC47D46299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VNFs process each flow on a single CPU core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Preserve packet ordering, avoid reordering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Avoid shared-state contention, preserve high efficiency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Elephant flows can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overload individual cores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ABBAA4E-FEC0-0E5C-EFEF-8FC22CD0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47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00D86-13E7-0979-934B-81304FC93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16552-34C4-0F06-84CC-B895F1A2F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Single-Core Hotspots in Production Clouds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B04B5-0B42-D34A-E854-4927E699D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9405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Alibaba Cloud VNF: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hotspot alerts: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&gt;2,500 events/week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- 46.15% of high severity incidents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D0B630-44BC-475D-3CC7-8472CCC4F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560" y="1825625"/>
            <a:ext cx="2622353" cy="26368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0C1A16-3B3E-81A4-50C7-38AA54F95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015" y="1915281"/>
            <a:ext cx="2704994" cy="27432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A393F0-9388-6363-388F-9E8B65909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31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0BFF-6618-CFBC-5233-B6903BFF4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918EC-DE16-FF80-1F60-549838F3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Why Existing Solutions Fail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F99CE2E-51DF-ECA1-5AFD-373371AE09CB}"/>
              </a:ext>
            </a:extLst>
          </p:cNvPr>
          <p:cNvCxnSpPr>
            <a:cxnSpLocks/>
          </p:cNvCxnSpPr>
          <p:nvPr/>
        </p:nvCxnSpPr>
        <p:spPr>
          <a:xfrm>
            <a:off x="5317435" y="3846443"/>
            <a:ext cx="4800600" cy="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94414F5-85E4-2527-9048-6B2D1088BA76}"/>
              </a:ext>
            </a:extLst>
          </p:cNvPr>
          <p:cNvCxnSpPr>
            <a:cxnSpLocks/>
          </p:cNvCxnSpPr>
          <p:nvPr/>
        </p:nvCxnSpPr>
        <p:spPr>
          <a:xfrm flipV="1">
            <a:off x="7103165" y="3023922"/>
            <a:ext cx="0" cy="2469126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11EC8DB-90A9-2AFE-5330-8130C577478E}"/>
              </a:ext>
            </a:extLst>
          </p:cNvPr>
          <p:cNvSpPr txBox="1"/>
          <p:nvPr/>
        </p:nvSpPr>
        <p:spPr>
          <a:xfrm>
            <a:off x="7480213" y="3100667"/>
            <a:ext cx="1799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ParaFlowO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4ACA4D-7FB2-7878-128D-AFA19366DD89}"/>
              </a:ext>
            </a:extLst>
          </p:cNvPr>
          <p:cNvSpPr txBox="1"/>
          <p:nvPr/>
        </p:nvSpPr>
        <p:spPr>
          <a:xfrm>
            <a:off x="5879984" y="4145745"/>
            <a:ext cx="722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2B96F2-3370-D179-7FA1-66600EC3DB0B}"/>
              </a:ext>
            </a:extLst>
          </p:cNvPr>
          <p:cNvSpPr txBox="1"/>
          <p:nvPr/>
        </p:nvSpPr>
        <p:spPr>
          <a:xfrm>
            <a:off x="5511654" y="3100667"/>
            <a:ext cx="1314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Sprayer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36BD92-4C29-0E25-F48B-00022827DF61}"/>
              </a:ext>
            </a:extLst>
          </p:cNvPr>
          <p:cNvSpPr txBox="1"/>
          <p:nvPr/>
        </p:nvSpPr>
        <p:spPr>
          <a:xfrm>
            <a:off x="7356344" y="4108053"/>
            <a:ext cx="309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Shenango</a:t>
            </a:r>
            <a:r>
              <a:rPr lang="zh-C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Shinjuku Caladan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RingLeader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isRSS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00AC10-3025-4CF8-38A6-3794400AF134}"/>
              </a:ext>
            </a:extLst>
          </p:cNvPr>
          <p:cNvSpPr txBox="1"/>
          <p:nvPr/>
        </p:nvSpPr>
        <p:spPr>
          <a:xfrm>
            <a:off x="10207487" y="3584833"/>
            <a:ext cx="14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736E60-0A31-92D2-D9C0-135CD231D988}"/>
              </a:ext>
            </a:extLst>
          </p:cNvPr>
          <p:cNvSpPr txBox="1"/>
          <p:nvPr/>
        </p:nvSpPr>
        <p:spPr>
          <a:xfrm>
            <a:off x="5643144" y="2315837"/>
            <a:ext cx="3132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en-US" altLang="zh-CN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-flow</a:t>
            </a:r>
            <a:r>
              <a:rPr lang="zh-CN" altLang="en-US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Parallelism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D87AA0C-7D81-D64C-FA25-D56664610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94056" cy="43513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Breakup</a:t>
            </a:r>
            <a:r>
              <a:rPr lang="zh-CN" alt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endParaRPr lang="en-US" altLang="zh-CN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split elephant flows</a:t>
            </a:r>
          </a:p>
          <a:p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Parallelize</a:t>
            </a:r>
          </a:p>
          <a:p>
            <a:pPr marL="0" indent="0">
              <a:buNone/>
            </a:pPr>
            <a:r>
              <a:rPr lang="zh-CN" alt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multiple cores</a:t>
            </a:r>
          </a:p>
          <a:p>
            <a:r>
              <a:rPr lang="en-U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</a:t>
            </a:r>
          </a:p>
          <a:p>
            <a:pPr marL="0" indent="0">
              <a:buNone/>
            </a:pP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change cores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Reorder</a:t>
            </a:r>
          </a:p>
          <a:p>
            <a:pPr marL="0" indent="0">
              <a:buNone/>
            </a:pPr>
            <a:r>
              <a:rPr lang="zh-CN" altLang="en-US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restore packet order</a:t>
            </a:r>
          </a:p>
        </p:txBody>
      </p:sp>
      <p:sp>
        <p:nvSpPr>
          <p:cNvPr id="20" name="Cross 19">
            <a:extLst>
              <a:ext uri="{FF2B5EF4-FFF2-40B4-BE49-F238E27FC236}">
                <a16:creationId xmlns:a16="http://schemas.microsoft.com/office/drawing/2014/main" id="{34916880-1C7A-B810-5E30-D9A94B617996}"/>
              </a:ext>
            </a:extLst>
          </p:cNvPr>
          <p:cNvSpPr/>
          <p:nvPr/>
        </p:nvSpPr>
        <p:spPr>
          <a:xfrm rot="2706596">
            <a:off x="5103625" y="2833013"/>
            <a:ext cx="442697" cy="457200"/>
          </a:xfrm>
          <a:prstGeom prst="plus">
            <a:avLst>
              <a:gd name="adj" fmla="val 40716"/>
            </a:avLst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BCE2E2C1-6881-104E-6049-F0077C5E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7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F0370-43DB-E333-F7A8-3682D9916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A93B1-6BC9-BB0E-4254-30DA561B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Ingress: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Flowlet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-Based Scattering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39965-E940-C20A-DEA9-059BF5FA3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768600"/>
            <a:ext cx="5816600" cy="35433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6BBDE-145D-D550-975B-7DEE846D3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Detect elephant flow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Assign reorder queue + packet sequence number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Periodically switch target CPU</a:t>
            </a:r>
          </a:p>
          <a:p>
            <a:pPr marL="0" indent="0">
              <a:buNone/>
            </a:pP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（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Traffic Scattering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5D9CBF-EE09-C8DD-2488-E07DFA59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00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76462-55CA-9B9A-78F3-CC8378405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61D2F-1859-52D7-496E-714EB1CE0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Traffic Scattering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09AF9-B402-6ECE-A3DB-F1163DB35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Periodically switches the target core of the flow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Switching time interval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derived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based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delay (load)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7D772B-3462-CCBA-4631-F55DF06A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1983" y="3126048"/>
            <a:ext cx="8274326" cy="3008846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C63D9B-BE79-A087-7BEC-C1474ED56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5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00FB5-37E3-659A-9770-0F1DA2747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50E6-CB03-D7FA-1D6D-E3A2B2EA4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Egress: Lightweight Packet Reordering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74D58-E8D4-3E69-1FE1-585858B08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Packet Reordering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Packet Caching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buNone/>
            </a:pPr>
            <a:r>
              <a:rPr lang="en-US" dirty="0" err="1"/>
              <a:t>ParaFlowO</a:t>
            </a:r>
            <a:r>
              <a:rPr lang="en-US" dirty="0"/>
              <a:t> does not require VNF modification.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E82DBE-0DC5-71E5-077B-6F2947BCC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802" y="2416146"/>
            <a:ext cx="6614620" cy="2779851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9EC3191-EE77-BBB5-37F4-CF7BD4A9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21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34C5A-DA4C-3148-D999-A70B0DD6E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0B23C-70A4-FF96-D39E-250A6D6C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Evaluation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0C060-17FC-F044-4C7B-B083F69C1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Does reordering become bottleneck?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ParaFlowO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balance cores?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EE061CD-BAB2-4681-519D-0D9DD28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5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C8F1C-46AF-5AA9-35D6-2B536BB50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1DB8F-5557-AC0D-B7C3-A9AB3ABA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Reordering Is Not the Bottleneck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0C71BC-9290-77B7-093A-6400C4605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3396" y="2831913"/>
            <a:ext cx="3200400" cy="3345050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8CA8A-129E-33BA-BE44-D3E7442F2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F45F-B25B-EB4F-BCB6-3AE5992D8ACC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7D0F1D-5738-FA74-24B6-3D2F1AF90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507" y="2789516"/>
            <a:ext cx="3360491" cy="338744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659F4C-B17D-6C86-3066-FE836D30223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Reordering throughput exceeds typical VNF processing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943327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1622</Words>
  <Application>Microsoft Macintosh PowerPoint</Application>
  <PresentationFormat>Widescreen</PresentationFormat>
  <Paragraphs>220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Wingdings</vt:lpstr>
      <vt:lpstr>Office Theme</vt:lpstr>
      <vt:lpstr>Single-Core Hotspots on Your VNF? Break Them Up!</vt:lpstr>
      <vt:lpstr>Flow Affinity Causes Single-Core Bottlenecks</vt:lpstr>
      <vt:lpstr>Single-Core Hotspots in Production Clouds</vt:lpstr>
      <vt:lpstr>Why Existing Solutions Fail</vt:lpstr>
      <vt:lpstr>Ingress: Flowlet-Based Scattering</vt:lpstr>
      <vt:lpstr>Traffic Scattering</vt:lpstr>
      <vt:lpstr>Egress: Lightweight Packet Reordering</vt:lpstr>
      <vt:lpstr>Preliminary Evaluation</vt:lpstr>
      <vt:lpstr>Reordering Is Not the Bottleneck</vt:lpstr>
      <vt:lpstr>ParaFlowO Eliminates Single-Core Hotspots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Changgang Zheng</dc:creator>
  <cp:lastModifiedBy>Changgang Zheng</cp:lastModifiedBy>
  <cp:revision>61</cp:revision>
  <dcterms:created xsi:type="dcterms:W3CDTF">2026-07-27T01:47:43Z</dcterms:created>
  <dcterms:modified xsi:type="dcterms:W3CDTF">2026-07-28T02:16:56Z</dcterms:modified>
</cp:coreProperties>
</file>